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sldIdLst>
    <p:sldId id="289" r:id="rId2"/>
    <p:sldId id="290" r:id="rId3"/>
    <p:sldId id="338" r:id="rId4"/>
    <p:sldId id="341" r:id="rId5"/>
    <p:sldId id="344" r:id="rId6"/>
    <p:sldId id="343" r:id="rId7"/>
    <p:sldId id="342" r:id="rId8"/>
    <p:sldId id="346" r:id="rId9"/>
    <p:sldId id="345" r:id="rId10"/>
    <p:sldId id="347" r:id="rId11"/>
    <p:sldId id="348" r:id="rId12"/>
    <p:sldId id="349" r:id="rId13"/>
    <p:sldId id="350" r:id="rId14"/>
    <p:sldId id="351" r:id="rId15"/>
    <p:sldId id="29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4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parator">
  <p:cSld name="Separato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7" name="Shape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2223">
              <a:alpha val="80784"/>
            </a:srgbClr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Trebuchet MS"/>
              <a:buNone/>
            </a:pPr>
            <a:endParaRPr sz="1800" b="0" i="0" u="none" strike="noStrike" cap="none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0" y="2422969"/>
            <a:ext cx="6913944" cy="2237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Trebuchet MS"/>
              <a:buNone/>
              <a:defRPr sz="48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7655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12192000" cy="932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91425" bIns="45700" anchor="ctr" anchorCtr="0"/>
          <a:lstStyle>
            <a:lvl1pPr marL="609585" marR="0" lvl="0" indent="-507987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8252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ed Content">
  <p:cSld name="Bullete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80484" y="1439864"/>
            <a:ext cx="11119104" cy="45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609585" marR="0" lvl="0" indent="-42332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1219170" marR="0" lvl="1" indent="-40639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rriweather Sans"/>
              <a:buChar char="–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397923" algn="l" rtl="0">
              <a:lnSpc>
                <a:spcPct val="120000"/>
              </a:lnSpc>
              <a:spcBef>
                <a:spcPts val="29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467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0639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0639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5" dist="254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274300" tIns="34275" rIns="68575" bIns="34275" anchor="ctr" anchorCtr="0"/>
          <a:lstStyle>
            <a:lvl1pPr marL="609585" marR="0" lvl="0" indent="-304792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9923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se Study - Classic">
  <p:cSld name="Case Study - Classic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0" y="939800"/>
            <a:ext cx="6096000" cy="932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45700" rIns="91425" bIns="45700" anchor="ctr" anchorCtr="0"/>
          <a:lstStyle>
            <a:lvl1pPr marL="609585" marR="0" lvl="0" indent="-474121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7" name="Shape 27"/>
          <p:cNvSpPr>
            <a:spLocks noGrp="1"/>
          </p:cNvSpPr>
          <p:nvPr>
            <p:ph type="pic" idx="2"/>
          </p:nvPr>
        </p:nvSpPr>
        <p:spPr>
          <a:xfrm>
            <a:off x="406400" y="274320"/>
            <a:ext cx="1320800" cy="665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3"/>
          </p:nvPr>
        </p:nvSpPr>
        <p:spPr>
          <a:xfrm>
            <a:off x="6096001" y="955040"/>
            <a:ext cx="6096001" cy="4677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365750" tIns="45700" rIns="91425" bIns="45700" anchor="ctr" anchorCtr="0"/>
          <a:lstStyle>
            <a:lvl1pPr marL="609585" marR="0" lvl="0" indent="-304792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800561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4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Subhead">
  <p:cSld name="Content with Subhead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80484" y="1776415"/>
            <a:ext cx="11106149" cy="419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609585" marR="0" lvl="0" indent="-42332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1219170" marR="0" lvl="1" indent="-40639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0639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0639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0639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5" dist="254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274300" tIns="34275" rIns="68575" bIns="34275" anchor="ctr" anchorCtr="0"/>
          <a:lstStyle>
            <a:lvl1pPr marL="609585" marR="0" lvl="0" indent="-304792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3"/>
          </p:nvPr>
        </p:nvSpPr>
        <p:spPr>
          <a:xfrm>
            <a:off x="557531" y="1316736"/>
            <a:ext cx="1974101" cy="3529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54850" rIns="68575" bIns="54850" anchor="ctr" anchorCtr="0"/>
          <a:lstStyle>
            <a:lvl1pPr marL="609585" marR="0" lvl="0" indent="-304792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2135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itle Only">
  <p:cSld name="Blank 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12192000" cy="93268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5" dist="254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274300" tIns="34275" rIns="68575" bIns="34275" anchor="ctr" anchorCtr="0"/>
          <a:lstStyle>
            <a:lvl1pPr marL="609585" marR="0" lvl="0" indent="-304792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667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59211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Title">
  <p:cSld name="Text Titl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843842" y="1889829"/>
            <a:ext cx="9934225" cy="993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34275" anchor="t" anchorCtr="0"/>
          <a:lstStyle>
            <a:lvl1pPr marL="609585" marR="0" lvl="0" indent="-304792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None/>
              <a:defRPr sz="5467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2"/>
          </p:nvPr>
        </p:nvSpPr>
        <p:spPr>
          <a:xfrm>
            <a:off x="877423" y="3839366"/>
            <a:ext cx="3501412" cy="370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27425" rIns="68575" bIns="34275" anchor="t" anchorCtr="0"/>
          <a:lstStyle>
            <a:lvl1pPr marL="609585" marR="0" lvl="0" indent="-304792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1867" b="0" i="0" u="none" strike="noStrike" cap="none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1219170" marR="0" lvl="1" indent="-304792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30479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304792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304792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3"/>
          </p:nvPr>
        </p:nvSpPr>
        <p:spPr>
          <a:xfrm>
            <a:off x="880532" y="5459486"/>
            <a:ext cx="4866216" cy="37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609585" marR="0" lvl="0" indent="-304792" algn="l" rtl="0">
              <a:spcBef>
                <a:spcPts val="37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4" name="Shape 54"/>
          <p:cNvSpPr>
            <a:spLocks noGrp="1"/>
          </p:cNvSpPr>
          <p:nvPr>
            <p:ph type="pic" idx="4"/>
          </p:nvPr>
        </p:nvSpPr>
        <p:spPr>
          <a:xfrm>
            <a:off x="837173" y="673102"/>
            <a:ext cx="1658003" cy="61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5" name="Shape 55"/>
          <p:cNvSpPr>
            <a:spLocks noGrp="1"/>
          </p:cNvSpPr>
          <p:nvPr>
            <p:ph type="pic" idx="5"/>
          </p:nvPr>
        </p:nvSpPr>
        <p:spPr>
          <a:xfrm>
            <a:off x="3048469" y="673101"/>
            <a:ext cx="1882121" cy="611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cxnSp>
        <p:nvCxnSpPr>
          <p:cNvPr id="56" name="Shape 56"/>
          <p:cNvCxnSpPr/>
          <p:nvPr/>
        </p:nvCxnSpPr>
        <p:spPr>
          <a:xfrm>
            <a:off x="2764117" y="761999"/>
            <a:ext cx="0" cy="463176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96003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Title">
  <p:cSld name="Image Titl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842433" y="2075578"/>
            <a:ext cx="9213851" cy="79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609585" marR="0" lvl="0" indent="-30479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sz="5467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1219170" marR="0" lvl="1" indent="-685783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Char char="–"/>
              <a:defRPr sz="6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marL="1828754" marR="0" lvl="2" indent="-685783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Char char="•"/>
              <a:defRPr sz="6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marL="2438339" marR="0" lvl="3" indent="-685783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Char char="–"/>
              <a:defRPr sz="6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marL="3047924" marR="0" lvl="4" indent="-685783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Char char="»"/>
              <a:defRPr sz="60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3"/>
          </p:nvPr>
        </p:nvSpPr>
        <p:spPr>
          <a:xfrm>
            <a:off x="880534" y="4453469"/>
            <a:ext cx="8650817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609585" marR="0" lvl="0" indent="-30479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67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4"/>
          </p:nvPr>
        </p:nvSpPr>
        <p:spPr>
          <a:xfrm>
            <a:off x="880532" y="5459486"/>
            <a:ext cx="4866216" cy="37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609585" marR="0" lvl="0" indent="-304792" algn="l" rtl="0">
              <a:spcBef>
                <a:spcPts val="373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867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1219170" marR="0" lvl="1" indent="-482588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828754" marR="0" lvl="2" indent="-457189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438339" marR="0" lvl="3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3047924" marR="0" lvl="4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3657509" marR="0" lvl="5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4267093" marR="0" lvl="6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4876678" marR="0" lvl="7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5486263" marR="0" lvl="8" indent="-431789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pic" idx="5"/>
          </p:nvPr>
        </p:nvSpPr>
        <p:spPr>
          <a:xfrm>
            <a:off x="837173" y="673102"/>
            <a:ext cx="1658003" cy="610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80018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6475307"/>
            <a:ext cx="12206941" cy="39763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" name="Shape 11"/>
          <p:cNvSpPr txBox="1"/>
          <p:nvPr/>
        </p:nvSpPr>
        <p:spPr>
          <a:xfrm>
            <a:off x="9894817" y="6533385"/>
            <a:ext cx="1991360" cy="25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67" b="0" i="0" u="none" strike="noStrike" cap="none">
                <a:solidFill>
                  <a:srgbClr val="CCCCCC"/>
                </a:solidFill>
                <a:latin typeface="Trebuchet MS"/>
                <a:ea typeface="Trebuchet MS"/>
                <a:cs typeface="Trebuchet MS"/>
                <a:sym typeface="Trebuchet MS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067" b="0" i="0" u="none" strike="noStrike" cap="none">
              <a:solidFill>
                <a:srgbClr val="CCCCCC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" name="Shape 12"/>
          <p:cNvSpPr txBox="1"/>
          <p:nvPr/>
        </p:nvSpPr>
        <p:spPr>
          <a:xfrm>
            <a:off x="1174079" y="6562319"/>
            <a:ext cx="30886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CONFIDENTIAL</a:t>
            </a:r>
            <a:endParaRPr sz="2400"/>
          </a:p>
        </p:txBody>
      </p:sp>
      <p:cxnSp>
        <p:nvCxnSpPr>
          <p:cNvPr id="13" name="Shape 13"/>
          <p:cNvCxnSpPr/>
          <p:nvPr/>
        </p:nvCxnSpPr>
        <p:spPr>
          <a:xfrm>
            <a:off x="1084332" y="6587744"/>
            <a:ext cx="0" cy="16459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" name="Shape 14" descr="logo_footer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309632" y="6575245"/>
            <a:ext cx="635000" cy="2258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426228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bluediamondgallery.com/handwriting/q/questions.html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xml.etree.elementtree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DAEC50-73EC-4515-A11C-C8A8647CF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1127" y="4125558"/>
            <a:ext cx="10241932" cy="1601031"/>
          </a:xfrm>
        </p:spPr>
        <p:txBody>
          <a:bodyPr/>
          <a:lstStyle/>
          <a:p>
            <a:pPr marL="101598" indent="0" algn="ctr">
              <a:buNone/>
            </a:pPr>
            <a:r>
              <a:rPr lang="en-US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accent1"/>
                  </a:outerShdw>
                </a:effectLst>
                <a:latin typeface="Impact" panose="020B0806030902050204" pitchFamily="34" charset="0"/>
              </a:rPr>
              <a:t>Python 101 for Data Quality Engineers</a:t>
            </a:r>
          </a:p>
          <a:p>
            <a:pPr marL="101598" indent="0" algn="ctr">
              <a:buNone/>
            </a:pPr>
            <a:r>
              <a:rPr lang="en-US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accent1"/>
                  </a:outerShdw>
                </a:effectLst>
                <a:latin typeface="Impact" panose="020B0806030902050204" pitchFamily="34" charset="0"/>
              </a:rPr>
              <a:t>Basic course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2DCAA0-9C27-4DE5-AED8-5935EA1863A0}"/>
              </a:ext>
            </a:extLst>
          </p:cNvPr>
          <p:cNvSpPr txBox="1"/>
          <p:nvPr/>
        </p:nvSpPr>
        <p:spPr>
          <a:xfrm>
            <a:off x="8392160" y="5527040"/>
            <a:ext cx="1862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Britannic Bold" panose="020B0903060703020204" pitchFamily="34" charset="0"/>
              </a:rPr>
              <a:t>Lecture </a:t>
            </a:r>
            <a:r>
              <a:rPr lang="en-150" dirty="0">
                <a:solidFill>
                  <a:srgbClr val="FF0000"/>
                </a:solidFill>
                <a:latin typeface="Britannic Bold" panose="020B0903060703020204" pitchFamily="34" charset="0"/>
              </a:rPr>
              <a:t>8</a:t>
            </a:r>
            <a:endParaRPr lang="en-US" dirty="0">
              <a:solidFill>
                <a:srgbClr val="FF0000"/>
              </a:solidFill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43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8F5895-3243-485F-8134-45EBD6A4E2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XXX1.xml as result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F7DB17-684F-4249-99A1-7DD9F6F29613}"/>
              </a:ext>
            </a:extLst>
          </p:cNvPr>
          <p:cNvSpPr/>
          <p:nvPr/>
        </p:nvSpPr>
        <p:spPr>
          <a:xfrm>
            <a:off x="129987" y="722219"/>
            <a:ext cx="11564471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&lt;?xml version='1.0' encoding='us-ascii'?&gt;</a:t>
            </a:r>
            <a:br>
              <a:rPr lang="en-US" dirty="0"/>
            </a:br>
            <a:r>
              <a:rPr lang="en-US" dirty="0"/>
              <a:t>&lt;stop&gt;</a:t>
            </a:r>
            <a:br>
              <a:rPr lang="en-US" dirty="0"/>
            </a:br>
            <a:r>
              <a:rPr lang="en-US" dirty="0"/>
              <a:t>&lt;id&gt;14791&lt;/id&gt;</a:t>
            </a:r>
            <a:br>
              <a:rPr lang="en-US" dirty="0"/>
            </a:br>
            <a:r>
              <a:rPr lang="en-US" dirty="0"/>
              <a:t>&lt;nm&gt;Clark &amp; Balmoral&lt;/nm&gt;</a:t>
            </a:r>
            <a:br>
              <a:rPr lang="en-US" dirty="0"/>
            </a:br>
            <a:r>
              <a:rPr lang="en-US" dirty="0"/>
              <a:t>&lt;spam&gt;This is a test&lt;/spam&gt;</a:t>
            </a:r>
            <a:br>
              <a:rPr lang="en-US" dirty="0"/>
            </a:br>
            <a:r>
              <a:rPr lang="en-US" dirty="0"/>
              <a:t>&lt;pre&gt;</a:t>
            </a:r>
            <a:br>
              <a:rPr lang="en-US" dirty="0"/>
            </a:br>
            <a:r>
              <a:rPr lang="en-US" dirty="0"/>
              <a:t>&lt;</a:t>
            </a:r>
            <a:r>
              <a:rPr lang="en-US" dirty="0" err="1"/>
              <a:t>pt</a:t>
            </a:r>
            <a:r>
              <a:rPr lang="en-US" dirty="0"/>
              <a:t>&gt;5 MIN&lt;/</a:t>
            </a:r>
            <a:r>
              <a:rPr lang="en-US" dirty="0" err="1"/>
              <a:t>pt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</a:t>
            </a:r>
            <a:r>
              <a:rPr lang="en-US" dirty="0" err="1"/>
              <a:t>fd</a:t>
            </a:r>
            <a:r>
              <a:rPr lang="en-US" dirty="0"/>
              <a:t>&gt;Howard&lt;/</a:t>
            </a:r>
            <a:r>
              <a:rPr lang="en-US" dirty="0" err="1"/>
              <a:t>fd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&lt;v&gt;1378&lt;/v&gt;</a:t>
            </a:r>
            <a:br>
              <a:rPr lang="en-US" dirty="0"/>
            </a:br>
            <a:r>
              <a:rPr lang="en-US" dirty="0"/>
              <a:t>&lt;</a:t>
            </a:r>
            <a:r>
              <a:rPr lang="en-US" dirty="0" err="1"/>
              <a:t>rn</a:t>
            </a:r>
            <a:r>
              <a:rPr lang="en-US" dirty="0"/>
              <a:t>&gt;22&lt;/</a:t>
            </a:r>
            <a:r>
              <a:rPr lang="en-US" dirty="0" err="1"/>
              <a:t>rn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&lt;/pre&gt;</a:t>
            </a:r>
            <a:br>
              <a:rPr lang="en-US" dirty="0"/>
            </a:br>
            <a:r>
              <a:rPr lang="en-US" dirty="0"/>
              <a:t>&lt;pre&gt;</a:t>
            </a:r>
            <a:br>
              <a:rPr lang="en-US" dirty="0"/>
            </a:br>
            <a:r>
              <a:rPr lang="en-US" dirty="0"/>
              <a:t>&lt;</a:t>
            </a:r>
            <a:r>
              <a:rPr lang="en-US" dirty="0" err="1"/>
              <a:t>pt</a:t>
            </a:r>
            <a:r>
              <a:rPr lang="en-US" dirty="0"/>
              <a:t>&gt;15 MIN&lt;/</a:t>
            </a:r>
            <a:r>
              <a:rPr lang="en-US" dirty="0" err="1"/>
              <a:t>pt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</a:t>
            </a:r>
            <a:r>
              <a:rPr lang="en-US" dirty="0" err="1"/>
              <a:t>fd</a:t>
            </a:r>
            <a:r>
              <a:rPr lang="en-US" dirty="0"/>
              <a:t>&gt;Howard&lt;/</a:t>
            </a:r>
            <a:r>
              <a:rPr lang="en-US" dirty="0" err="1"/>
              <a:t>fd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&lt;v&gt;1867&lt;/v&gt;</a:t>
            </a:r>
            <a:br>
              <a:rPr lang="en-US" dirty="0"/>
            </a:br>
            <a:r>
              <a:rPr lang="en-US" dirty="0"/>
              <a:t>&lt;</a:t>
            </a:r>
            <a:r>
              <a:rPr lang="en-US" dirty="0" err="1"/>
              <a:t>rn</a:t>
            </a:r>
            <a:r>
              <a:rPr lang="en-US" dirty="0"/>
              <a:t>&gt;22&lt;/</a:t>
            </a:r>
            <a:r>
              <a:rPr lang="en-US" dirty="0" err="1"/>
              <a:t>rn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&lt;/pre&gt;</a:t>
            </a:r>
            <a:br>
              <a:rPr lang="en-US" dirty="0"/>
            </a:br>
            <a:r>
              <a:rPr lang="en-US" dirty="0"/>
              <a:t>&lt;/stop&gt;</a:t>
            </a:r>
            <a:r>
              <a:rPr lang="en-US" sz="1600" dirty="0"/>
              <a:t> </a:t>
            </a:r>
            <a:br>
              <a:rPr lang="en-US" sz="1600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683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BF3223-4A86-4177-A256-DB74F98CF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2822448"/>
            <a:ext cx="12192000" cy="932688"/>
          </a:xfrm>
        </p:spPr>
        <p:txBody>
          <a:bodyPr/>
          <a:lstStyle/>
          <a:p>
            <a:pPr marL="0" lvl="0" indent="0" algn="ctr">
              <a:spcBef>
                <a:spcPts val="0"/>
              </a:spcBef>
              <a:buClr>
                <a:srgbClr val="000000"/>
              </a:buClr>
              <a:buSzTx/>
              <a:buNone/>
              <a:defRPr/>
            </a:pPr>
            <a:r>
              <a:rPr lang="en-US" dirty="0"/>
              <a:t>Large XML extracting value – quick way</a:t>
            </a:r>
          </a:p>
        </p:txBody>
      </p:sp>
    </p:spTree>
    <p:extLst>
      <p:ext uri="{BB962C8B-B14F-4D97-AF65-F5344CB8AC3E}">
        <p14:creationId xmlns:p14="http://schemas.microsoft.com/office/powerpoint/2010/main" val="4174006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9F7DB17-684F-4249-99A1-7DD9F6F29613}"/>
              </a:ext>
            </a:extLst>
          </p:cNvPr>
          <p:cNvSpPr/>
          <p:nvPr/>
        </p:nvSpPr>
        <p:spPr>
          <a:xfrm>
            <a:off x="226240" y="252987"/>
            <a:ext cx="11564471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import </a:t>
            </a:r>
            <a:r>
              <a:rPr lang="en-US" dirty="0" err="1"/>
              <a:t>xml.etree.ElementTree</a:t>
            </a:r>
            <a:r>
              <a:rPr lang="en-US" dirty="0"/>
              <a:t> as ET</a:t>
            </a:r>
          </a:p>
          <a:p>
            <a:endParaRPr lang="en-US" dirty="0"/>
          </a:p>
          <a:p>
            <a:r>
              <a:rPr lang="en-US" dirty="0"/>
              <a:t>def </a:t>
            </a:r>
            <a:r>
              <a:rPr lang="en-US" dirty="0" err="1"/>
              <a:t>parse_and_remove</a:t>
            </a:r>
            <a:r>
              <a:rPr lang="en-US" dirty="0"/>
              <a:t>(filename, path):</a:t>
            </a:r>
          </a:p>
          <a:p>
            <a:r>
              <a:rPr lang="en-US" dirty="0"/>
              <a:t>   </a:t>
            </a:r>
            <a:r>
              <a:rPr lang="en-US" dirty="0" err="1"/>
              <a:t>path_parts</a:t>
            </a:r>
            <a:r>
              <a:rPr lang="en-US" dirty="0"/>
              <a:t> = </a:t>
            </a:r>
            <a:r>
              <a:rPr lang="en-US" dirty="0" err="1"/>
              <a:t>path.split</a:t>
            </a:r>
            <a:r>
              <a:rPr lang="en-US" dirty="0"/>
              <a:t>('/')</a:t>
            </a:r>
          </a:p>
          <a:p>
            <a:r>
              <a:rPr lang="en-US" dirty="0"/>
              <a:t>   doc = </a:t>
            </a:r>
            <a:r>
              <a:rPr lang="en-US" dirty="0" err="1"/>
              <a:t>ET.iterparse</a:t>
            </a:r>
            <a:r>
              <a:rPr lang="en-US" dirty="0"/>
              <a:t>(filename, ('start', 'end'))</a:t>
            </a:r>
          </a:p>
          <a:p>
            <a:r>
              <a:rPr lang="en-US" dirty="0"/>
              <a:t>   # Skip root element</a:t>
            </a:r>
          </a:p>
          <a:p>
            <a:r>
              <a:rPr lang="en-US" dirty="0"/>
              <a:t>   next(doc)</a:t>
            </a:r>
          </a:p>
          <a:p>
            <a:r>
              <a:rPr lang="en-US" dirty="0"/>
              <a:t>   </a:t>
            </a:r>
            <a:r>
              <a:rPr lang="en-US" dirty="0" err="1"/>
              <a:t>tag_stack</a:t>
            </a:r>
            <a:r>
              <a:rPr lang="en-US" dirty="0"/>
              <a:t> = []</a:t>
            </a:r>
          </a:p>
          <a:p>
            <a:r>
              <a:rPr lang="en-US" dirty="0"/>
              <a:t>   </a:t>
            </a:r>
            <a:r>
              <a:rPr lang="en-US" dirty="0" err="1"/>
              <a:t>elem_stack</a:t>
            </a:r>
            <a:r>
              <a:rPr lang="en-US" dirty="0"/>
              <a:t> = []</a:t>
            </a:r>
          </a:p>
          <a:p>
            <a:r>
              <a:rPr lang="en-US" dirty="0"/>
              <a:t>   for event, </a:t>
            </a:r>
            <a:r>
              <a:rPr lang="en-US" dirty="0" err="1"/>
              <a:t>elem</a:t>
            </a:r>
            <a:r>
              <a:rPr lang="en-US" dirty="0"/>
              <a:t> in doc:</a:t>
            </a:r>
          </a:p>
          <a:p>
            <a:r>
              <a:rPr lang="en-US" dirty="0"/>
              <a:t>    if event == 'start':</a:t>
            </a:r>
          </a:p>
          <a:p>
            <a:r>
              <a:rPr lang="en-US" dirty="0"/>
              <a:t>      </a:t>
            </a:r>
            <a:r>
              <a:rPr lang="en-US" dirty="0" err="1"/>
              <a:t>tag_stack.append</a:t>
            </a:r>
            <a:r>
              <a:rPr lang="en-US" dirty="0"/>
              <a:t>(</a:t>
            </a:r>
            <a:r>
              <a:rPr lang="en-US" dirty="0" err="1"/>
              <a:t>elem.tag</a:t>
            </a:r>
            <a:r>
              <a:rPr lang="en-US" dirty="0"/>
              <a:t>)</a:t>
            </a:r>
          </a:p>
          <a:p>
            <a:r>
              <a:rPr lang="en-US" dirty="0"/>
              <a:t>      </a:t>
            </a:r>
            <a:r>
              <a:rPr lang="en-US" dirty="0" err="1"/>
              <a:t>elem_stack.append</a:t>
            </a:r>
            <a:r>
              <a:rPr lang="en-US" dirty="0"/>
              <a:t>(</a:t>
            </a:r>
            <a:r>
              <a:rPr lang="en-US" dirty="0" err="1"/>
              <a:t>elem</a:t>
            </a:r>
            <a:r>
              <a:rPr lang="en-US" dirty="0"/>
              <a:t>)</a:t>
            </a:r>
          </a:p>
          <a:p>
            <a:r>
              <a:rPr lang="en-US" dirty="0"/>
              <a:t>    </a:t>
            </a:r>
            <a:r>
              <a:rPr lang="en-US" dirty="0" err="1"/>
              <a:t>elif</a:t>
            </a:r>
            <a:r>
              <a:rPr lang="en-US" dirty="0"/>
              <a:t> event == 'end':</a:t>
            </a:r>
          </a:p>
          <a:p>
            <a:r>
              <a:rPr lang="en-US" dirty="0"/>
              <a:t>                if </a:t>
            </a:r>
            <a:r>
              <a:rPr lang="en-US" dirty="0" err="1"/>
              <a:t>tag_stack</a:t>
            </a:r>
            <a:r>
              <a:rPr lang="en-US" dirty="0"/>
              <a:t> == </a:t>
            </a:r>
            <a:r>
              <a:rPr lang="en-US" dirty="0" err="1"/>
              <a:t>path_parts</a:t>
            </a:r>
            <a:r>
              <a:rPr lang="en-US" dirty="0"/>
              <a:t>:</a:t>
            </a:r>
          </a:p>
          <a:p>
            <a:r>
              <a:rPr lang="en-US" dirty="0"/>
              <a:t>                    yield </a:t>
            </a:r>
            <a:r>
              <a:rPr lang="en-US" dirty="0" err="1"/>
              <a:t>elem</a:t>
            </a:r>
            <a:endParaRPr lang="en-US" dirty="0"/>
          </a:p>
          <a:p>
            <a:r>
              <a:rPr lang="en-US" dirty="0"/>
              <a:t>                try:</a:t>
            </a:r>
          </a:p>
          <a:p>
            <a:r>
              <a:rPr lang="en-US" dirty="0"/>
              <a:t>                    </a:t>
            </a:r>
            <a:r>
              <a:rPr lang="en-US" dirty="0" err="1"/>
              <a:t>tag_stack.pop</a:t>
            </a:r>
            <a:r>
              <a:rPr lang="en-US" dirty="0"/>
              <a:t>()</a:t>
            </a:r>
          </a:p>
          <a:p>
            <a:r>
              <a:rPr lang="en-US" dirty="0"/>
              <a:t>                    </a:t>
            </a:r>
            <a:r>
              <a:rPr lang="en-US" dirty="0" err="1"/>
              <a:t>elem_stack.pop</a:t>
            </a:r>
            <a:r>
              <a:rPr lang="en-US" dirty="0"/>
              <a:t>()</a:t>
            </a:r>
          </a:p>
          <a:p>
            <a:r>
              <a:rPr lang="en-US" dirty="0"/>
              <a:t>                except </a:t>
            </a:r>
            <a:r>
              <a:rPr lang="en-US" dirty="0" err="1"/>
              <a:t>IndexError</a:t>
            </a:r>
            <a:r>
              <a:rPr lang="en-US" dirty="0"/>
              <a:t>:</a:t>
            </a:r>
          </a:p>
          <a:p>
            <a:r>
              <a:rPr lang="en-US" dirty="0"/>
              <a:t>                    pass</a:t>
            </a:r>
            <a:br>
              <a:rPr lang="en-US" sz="1600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892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A83E8B-9A59-4290-9565-870132FD08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Принцип работы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09E42A-E620-4F78-8E44-96AF03E5CE2A}"/>
              </a:ext>
            </a:extLst>
          </p:cNvPr>
          <p:cNvSpPr/>
          <p:nvPr/>
        </p:nvSpPr>
        <p:spPr>
          <a:xfrm>
            <a:off x="557462" y="1210180"/>
            <a:ext cx="1039957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country_population</a:t>
            </a:r>
            <a:r>
              <a:rPr lang="en-US" dirty="0"/>
              <a:t> = []</a:t>
            </a:r>
          </a:p>
          <a:p>
            <a:r>
              <a:rPr lang="en-US" dirty="0"/>
              <a:t>    countries = </a:t>
            </a:r>
            <a:r>
              <a:rPr lang="en-US" dirty="0" err="1"/>
              <a:t>parse_and_remove</a:t>
            </a:r>
            <a:r>
              <a:rPr lang="en-US" dirty="0"/>
              <a:t>('mondial-3.0.xml', 'country')</a:t>
            </a:r>
          </a:p>
          <a:p>
            <a:r>
              <a:rPr lang="en-US" dirty="0"/>
              <a:t>    for country in countries:</a:t>
            </a:r>
          </a:p>
          <a:p>
            <a:r>
              <a:rPr lang="en-US" dirty="0"/>
              <a:t>        name = </a:t>
            </a:r>
            <a:r>
              <a:rPr lang="en-US" dirty="0" err="1"/>
              <a:t>country.attrib</a:t>
            </a:r>
            <a:r>
              <a:rPr lang="en-US" dirty="0"/>
              <a:t>['name']</a:t>
            </a:r>
          </a:p>
          <a:p>
            <a:r>
              <a:rPr lang="en-US" dirty="0"/>
              <a:t>        population = </a:t>
            </a:r>
            <a:r>
              <a:rPr lang="en-US" dirty="0" err="1"/>
              <a:t>country.attrib</a:t>
            </a:r>
            <a:r>
              <a:rPr lang="en-US" dirty="0"/>
              <a:t>['population'].split(' ')[0]</a:t>
            </a:r>
          </a:p>
          <a:p>
            <a:r>
              <a:rPr lang="en-US" dirty="0"/>
              <a:t>        </a:t>
            </a:r>
            <a:r>
              <a:rPr lang="en-US" dirty="0" err="1"/>
              <a:t>country_population.append</a:t>
            </a:r>
            <a:r>
              <a:rPr lang="en-US" dirty="0"/>
              <a:t>((name, population))</a:t>
            </a:r>
          </a:p>
          <a:p>
            <a:endParaRPr lang="en-US" dirty="0"/>
          </a:p>
          <a:p>
            <a:r>
              <a:rPr lang="en-US" dirty="0"/>
              <a:t>    for population, num in sorted(</a:t>
            </a:r>
            <a:r>
              <a:rPr lang="en-US" dirty="0" err="1"/>
              <a:t>country_population</a:t>
            </a:r>
            <a:r>
              <a:rPr lang="en-US" dirty="0"/>
              <a:t>, key=lambda x: int(x[1])):</a:t>
            </a:r>
          </a:p>
          <a:p>
            <a:r>
              <a:rPr lang="en-US" dirty="0"/>
              <a:t>        print("{:&gt;10} - {}".format(num, population))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BA08D7-AC9B-4CBB-BCBB-209F915685D5}"/>
              </a:ext>
            </a:extLst>
          </p:cNvPr>
          <p:cNvSpPr/>
          <p:nvPr/>
        </p:nvSpPr>
        <p:spPr>
          <a:xfrm>
            <a:off x="557462" y="4256690"/>
            <a:ext cx="1136583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Вытаскивает из </a:t>
            </a:r>
            <a:r>
              <a:rPr lang="en-US" dirty="0"/>
              <a:t>XML </a:t>
            </a:r>
            <a:r>
              <a:rPr lang="ru-RU" dirty="0"/>
              <a:t>названия стран и их текущее население отсортированное по убыванию.</a:t>
            </a:r>
            <a:endParaRPr lang="en-US" dirty="0"/>
          </a:p>
          <a:p>
            <a:r>
              <a:rPr lang="ru-RU" dirty="0"/>
              <a:t>Способ основывается на двух базовых возможностях модуля ElementTree.</a:t>
            </a:r>
          </a:p>
          <a:p>
            <a:r>
              <a:rPr lang="ru-RU" dirty="0"/>
              <a:t>Метод iterparse() позволяет обрабатывать XML­документы пошагово. Чтобы использовать его, вы передаете имя файла вместе со списком событий, состоящим из одного или более следующих аргументов: start, end, start-ns и end-ns. Итератор, созданный iterparse(), производит кортежи формата (event, elem), где event – одно из событий списка, а elem – полученный XML­ элемент.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833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29EB79-C62B-4A78-B9E2-990DC633D9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150" dirty="0"/>
              <a:t>Homework</a:t>
            </a:r>
            <a:endParaRPr lang="ru-UA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0BD449-B66B-4F74-9FB8-7E96DD19A2E6}"/>
              </a:ext>
            </a:extLst>
          </p:cNvPr>
          <p:cNvSpPr/>
          <p:nvPr/>
        </p:nvSpPr>
        <p:spPr>
          <a:xfrm>
            <a:off x="252045" y="1166842"/>
            <a:ext cx="8616463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В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лекції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є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готовий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приклад де я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витягую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населення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та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назву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країни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з 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XML (mondial-3.0.xml),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який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нам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люб'язно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надало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CIA .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Ще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й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сортую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по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зростанню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.</a:t>
            </a:r>
          </a:p>
          <a:p>
            <a:pPr fontAlgn="base"/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Якщо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ви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уважно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поглянете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на структуру 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XML, 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то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побачите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що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всередені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тегу &lt;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country&gt; 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є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така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структура:</a:t>
            </a:r>
          </a:p>
          <a:p>
            <a:pPr fontAlgn="base"/>
            <a:b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endParaRPr lang="ru-RU" sz="9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base"/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&lt;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country id='f0_136'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name='Albania'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capital='f0_1461'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population='3249136'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</a:t>
            </a:r>
            <a:r>
              <a:rPr lang="en-US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datacode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='AL'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</a:t>
            </a:r>
            <a:r>
              <a:rPr lang="en-US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total_area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='28750'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</a:t>
            </a:r>
            <a:r>
              <a:rPr lang="en-US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population_growth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='1.34'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</a:t>
            </a:r>
            <a:r>
              <a:rPr lang="en-US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infant_mortality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='49.2'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</a:t>
            </a:r>
            <a:r>
              <a:rPr lang="en-US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gdp_agri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='55'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</a:t>
            </a:r>
            <a:r>
              <a:rPr lang="en-US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gdp_total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='4100'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inflation='16'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</a:t>
            </a:r>
            <a:r>
              <a:rPr lang="en-US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indep_date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='28 11 1912'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government='emerging democracy'</a:t>
            </a:r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     </a:t>
            </a:r>
            <a:r>
              <a:rPr lang="en-US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car_code</a:t>
            </a:r>
            <a: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  <a:t>='AL'&gt;</a:t>
            </a:r>
          </a:p>
          <a:p>
            <a:pPr fontAlgn="base"/>
            <a:br>
              <a:rPr lang="en-US" sz="900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endParaRPr lang="en-US" sz="9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base"/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і там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завжди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є </a:t>
            </a:r>
            <a:r>
              <a:rPr lang="en-US" sz="900" dirty="0">
                <a:solidFill>
                  <a:srgbClr val="FF0000"/>
                </a:solidFill>
                <a:latin typeface="Calibri" panose="020F0502020204030204" pitchFamily="34" charset="0"/>
              </a:rPr>
              <a:t>government= 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то тип </a:t>
            </a:r>
            <a:r>
              <a:rPr lang="ru-RU" sz="900" dirty="0" err="1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правління</a:t>
            </a:r>
            <a:r>
              <a:rPr lang="ru-RU" sz="900" dirty="0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.</a:t>
            </a:r>
          </a:p>
          <a:p>
            <a:pPr fontAlgn="base"/>
            <a:r>
              <a:rPr lang="ru-RU" sz="900" dirty="0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Прошу </a:t>
            </a:r>
            <a:r>
              <a:rPr lang="ru-RU" sz="900" dirty="0" err="1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знайти</a:t>
            </a:r>
            <a:r>
              <a:rPr lang="ru-RU" sz="900" dirty="0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 ВСІ РІЗНІ </a:t>
            </a:r>
            <a:r>
              <a:rPr lang="ru-RU" sz="900" dirty="0" err="1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значення</a:t>
            </a:r>
            <a:r>
              <a:rPr lang="ru-RU" sz="900" dirty="0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цього</a:t>
            </a:r>
            <a:r>
              <a:rPr lang="ru-RU" sz="900" dirty="0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елемента</a:t>
            </a:r>
            <a:r>
              <a:rPr lang="ru-RU" sz="900" dirty="0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 та </a:t>
            </a:r>
            <a:r>
              <a:rPr lang="ru-RU" sz="900" dirty="0" err="1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вивести</a:t>
            </a:r>
            <a:r>
              <a:rPr lang="ru-RU" sz="900" dirty="0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 у </a:t>
            </a:r>
            <a:r>
              <a:rPr lang="ru-RU" sz="900" dirty="0" err="1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вигляді</a:t>
            </a:r>
            <a:r>
              <a:rPr lang="ru-RU" sz="900" dirty="0">
                <a:solidFill>
                  <a:srgbClr val="000000"/>
                </a:solidFill>
                <a:highlight>
                  <a:srgbClr val="FFFF00"/>
                </a:highlight>
                <a:latin typeface="Calibri" panose="020F0502020204030204" pitchFamily="34" charset="0"/>
              </a:rPr>
              <a:t> списку через кому.</a:t>
            </a:r>
          </a:p>
          <a:p>
            <a:pPr fontAlgn="base"/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Десь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так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це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може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виглядати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:</a:t>
            </a:r>
          </a:p>
          <a:p>
            <a:pPr fontAlgn="base"/>
            <a:r>
              <a:rPr lang="en-US" sz="900" b="1" i="1" dirty="0">
                <a:solidFill>
                  <a:srgbClr val="000000"/>
                </a:solidFill>
                <a:latin typeface="Calibri" panose="020F0502020204030204" pitchFamily="34" charset="0"/>
              </a:rPr>
              <a:t>federal republic, republic, constitutional monarchy ....</a:t>
            </a:r>
            <a:br>
              <a:rPr lang="en-US" sz="900" i="1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Повтори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виводити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НЕ ПОТРІБНО.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Ім'я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файлу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можна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хардкодити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оскільки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тут нам не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потрібна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універсальність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.</a:t>
            </a:r>
            <a:endParaRPr lang="ru-RU" sz="9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base"/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Можете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брати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за основу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мій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код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або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придумати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i="1" dirty="0" err="1">
                <a:solidFill>
                  <a:srgbClr val="000000"/>
                </a:solidFill>
                <a:latin typeface="Calibri" panose="020F0502020204030204" pitchFamily="34" charset="0"/>
              </a:rPr>
              <a:t>свій</a:t>
            </a:r>
            <a: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  <a:t>.</a:t>
            </a:r>
            <a:br>
              <a:rPr lang="ru-RU" sz="900" i="1" dirty="0">
                <a:solidFill>
                  <a:srgbClr val="000000"/>
                </a:solidFill>
                <a:latin typeface="Calibri" panose="020F0502020204030204" pitchFamily="34" charset="0"/>
              </a:rPr>
            </a:br>
            <a:endParaRPr lang="ru-RU" sz="9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base"/>
            <a:r>
              <a:rPr lang="ru-RU" sz="900" b="1" i="1" dirty="0" err="1">
                <a:solidFill>
                  <a:srgbClr val="000000"/>
                </a:solidFill>
                <a:latin typeface="Calibri" panose="020F0502020204030204" pitchFamily="34" charset="0"/>
              </a:rPr>
              <a:t>Ускладнена</a:t>
            </a:r>
            <a:r>
              <a:rPr lang="ru-RU" sz="900" b="1" i="1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b="1" i="1" dirty="0" err="1">
                <a:solidFill>
                  <a:srgbClr val="000000"/>
                </a:solidFill>
                <a:latin typeface="Calibri" panose="020F0502020204030204" pitchFamily="34" charset="0"/>
              </a:rPr>
              <a:t>версія</a:t>
            </a:r>
            <a:r>
              <a:rPr lang="ru-RU" sz="900" b="1" i="1" dirty="0">
                <a:solidFill>
                  <a:srgbClr val="000000"/>
                </a:solidFill>
                <a:latin typeface="Calibri" panose="020F0502020204030204" pitchFamily="34" charset="0"/>
              </a:rPr>
              <a:t>:</a:t>
            </a:r>
            <a:endParaRPr lang="ru-RU" sz="9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fontAlgn="base"/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То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саме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що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перша - АЛЕ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шукаємо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значення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тільки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для тих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країн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, в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яких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назва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складаеться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з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більше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ніж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 одного слова,</a:t>
            </a:r>
          </a:p>
          <a:p>
            <a:pPr fontAlgn="base"/>
            <a:r>
              <a:rPr lang="ru-RU" sz="900" dirty="0" err="1">
                <a:solidFill>
                  <a:srgbClr val="000000"/>
                </a:solidFill>
                <a:latin typeface="Calibri" panose="020F0502020204030204" pitchFamily="34" charset="0"/>
              </a:rPr>
              <a:t>наприклад</a:t>
            </a:r>
            <a:r>
              <a:rPr lang="ru-RU" sz="900" dirty="0">
                <a:solidFill>
                  <a:srgbClr val="000000"/>
                </a:solidFill>
                <a:latin typeface="Calibri" panose="020F0502020204030204" pitchFamily="34" charset="0"/>
              </a:rPr>
              <a:t> </a:t>
            </a:r>
            <a:r>
              <a:rPr lang="en-US" sz="900" b="1" dirty="0">
                <a:solidFill>
                  <a:srgbClr val="000000"/>
                </a:solidFill>
                <a:latin typeface="Calibri" panose="020F0502020204030204" pitchFamily="34" charset="0"/>
              </a:rPr>
              <a:t>name='United Kingdom'</a:t>
            </a:r>
            <a:endParaRPr lang="ru-UA" sz="900" dirty="0"/>
          </a:p>
        </p:txBody>
      </p:sp>
    </p:spTree>
    <p:extLst>
      <p:ext uri="{BB962C8B-B14F-4D97-AF65-F5344CB8AC3E}">
        <p14:creationId xmlns:p14="http://schemas.microsoft.com/office/powerpoint/2010/main" val="3460745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306FAD-6688-46F5-86A7-8A06FB08C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36428" y="975549"/>
            <a:ext cx="8206068" cy="547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59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4C2A48-5D63-44A9-A7F3-FC2140C67D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1598" indent="0">
              <a:buNone/>
            </a:pPr>
            <a:r>
              <a:rPr lang="en-US" dirty="0"/>
              <a:t>Agenda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B501A42-B608-4DF5-BDA6-92F5C7261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44790"/>
              </p:ext>
            </p:extLst>
          </p:nvPr>
        </p:nvGraphicFramePr>
        <p:xfrm>
          <a:off x="997527" y="1479665"/>
          <a:ext cx="9775768" cy="46432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3288">
                  <a:extLst>
                    <a:ext uri="{9D8B030D-6E8A-4147-A177-3AD203B41FA5}">
                      <a16:colId xmlns:a16="http://schemas.microsoft.com/office/drawing/2014/main" val="1949996050"/>
                    </a:ext>
                  </a:extLst>
                </a:gridCol>
                <a:gridCol w="8412480">
                  <a:extLst>
                    <a:ext uri="{9D8B030D-6E8A-4147-A177-3AD203B41FA5}">
                      <a16:colId xmlns:a16="http://schemas.microsoft.com/office/drawing/2014/main" val="3153886104"/>
                    </a:ext>
                  </a:extLst>
                </a:gridCol>
              </a:tblGrid>
              <a:tr h="123680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entury Gothic" panose="020B0502020202020204" pitchFamily="34" charset="0"/>
                        </a:rPr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Century Gothic" panose="020B0502020202020204" pitchFamily="34" charset="0"/>
                        </a:rPr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8229339"/>
                  </a:ext>
                </a:extLst>
              </a:tr>
              <a:tr h="1135478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XML as format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066767"/>
                  </a:ext>
                </a:extLst>
              </a:tr>
              <a:tr h="1135478">
                <a:tc>
                  <a:txBody>
                    <a:bodyPr/>
                    <a:lstStyle/>
                    <a:p>
                      <a:r>
                        <a:rPr lang="en-US" dirty="0"/>
                        <a:t>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XML parsing</a:t>
                      </a:r>
                      <a:endParaRPr lang="ru-RU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3322007"/>
                  </a:ext>
                </a:extLst>
              </a:tr>
              <a:tr h="1135478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Large XML extracting value – quick way</a:t>
                      </a:r>
                      <a:r>
                        <a:rPr lang="en-150" dirty="0"/>
                        <a:t> + </a:t>
                      </a:r>
                      <a:r>
                        <a:rPr lang="en-US" dirty="0"/>
                        <a:t>H</a:t>
                      </a:r>
                      <a:r>
                        <a:rPr lang="en-150" dirty="0"/>
                        <a:t>W 2 </a:t>
                      </a:r>
                      <a:r>
                        <a:rPr lang="en-US" dirty="0"/>
                        <a:t>v</a:t>
                      </a:r>
                      <a:r>
                        <a:rPr lang="en-150" dirty="0"/>
                        <a:t>a</a:t>
                      </a:r>
                      <a:r>
                        <a:rPr lang="en-US" dirty="0"/>
                        <a:t>r</a:t>
                      </a:r>
                      <a:r>
                        <a:rPr lang="en-150" dirty="0" err="1"/>
                        <a:t>i</a:t>
                      </a:r>
                      <a:r>
                        <a:rPr lang="en-US" dirty="0"/>
                        <a:t>a</a:t>
                      </a:r>
                      <a:r>
                        <a:rPr lang="en-150" dirty="0"/>
                        <a:t>n</a:t>
                      </a:r>
                      <a:r>
                        <a:rPr lang="en-US" dirty="0"/>
                        <a:t>t</a:t>
                      </a:r>
                      <a:r>
                        <a:rPr lang="en-150" dirty="0"/>
                        <a:t>s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143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3566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BF3223-4A86-4177-A256-DB74F98CF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2822448"/>
            <a:ext cx="12192000" cy="932688"/>
          </a:xfrm>
        </p:spPr>
        <p:txBody>
          <a:bodyPr/>
          <a:lstStyle/>
          <a:p>
            <a:pPr marL="101598" indent="0" algn="ctr">
              <a:buNone/>
            </a:pPr>
            <a:r>
              <a:rPr lang="en-US" dirty="0"/>
              <a:t>XML as format</a:t>
            </a:r>
          </a:p>
        </p:txBody>
      </p:sp>
    </p:spTree>
    <p:extLst>
      <p:ext uri="{BB962C8B-B14F-4D97-AF65-F5344CB8AC3E}">
        <p14:creationId xmlns:p14="http://schemas.microsoft.com/office/powerpoint/2010/main" val="3145482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8F5895-3243-485F-8134-45EBD6A4E2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Difference Between XML and HTML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5174E9-8640-49FE-B70E-A595184A7616}"/>
              </a:ext>
            </a:extLst>
          </p:cNvPr>
          <p:cNvSpPr/>
          <p:nvPr/>
        </p:nvSpPr>
        <p:spPr>
          <a:xfrm>
            <a:off x="125506" y="1028343"/>
            <a:ext cx="1195891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XML and HTML were designed with different goals:</a:t>
            </a:r>
          </a:p>
          <a:p>
            <a:endParaRPr lang="en-US" dirty="0"/>
          </a:p>
          <a:p>
            <a:r>
              <a:rPr lang="en-US" dirty="0"/>
              <a:t>    XML was designed to </a:t>
            </a:r>
            <a:r>
              <a:rPr lang="en-US" dirty="0">
                <a:highlight>
                  <a:srgbClr val="FFFF00"/>
                </a:highlight>
              </a:rPr>
              <a:t>carry data </a:t>
            </a:r>
            <a:r>
              <a:rPr lang="en-US" dirty="0"/>
              <a:t>- with focus on what data is</a:t>
            </a:r>
          </a:p>
          <a:p>
            <a:r>
              <a:rPr lang="en-US" dirty="0"/>
              <a:t>    HTML was designed to </a:t>
            </a:r>
            <a:r>
              <a:rPr lang="en-US" dirty="0">
                <a:highlight>
                  <a:srgbClr val="FFFF00"/>
                </a:highlight>
              </a:rPr>
              <a:t>display data </a:t>
            </a:r>
            <a:r>
              <a:rPr lang="en-US" dirty="0"/>
              <a:t>- with focus on how data looks</a:t>
            </a:r>
          </a:p>
          <a:p>
            <a:r>
              <a:rPr lang="en-US" dirty="0"/>
              <a:t>    XML tags are not predefined like HTML tags are</a:t>
            </a:r>
          </a:p>
          <a:p>
            <a:endParaRPr lang="en-US" dirty="0"/>
          </a:p>
          <a:p>
            <a:r>
              <a:rPr lang="en-US" dirty="0"/>
              <a:t>HTML works with predefined tags like &lt;p&gt;, &lt;h1&gt;, &lt;table&gt;, etc.</a:t>
            </a:r>
          </a:p>
          <a:p>
            <a:endParaRPr lang="en-150" dirty="0"/>
          </a:p>
          <a:p>
            <a:r>
              <a:rPr lang="en-US" dirty="0"/>
              <a:t>The XML language has no predefined tags.</a:t>
            </a:r>
          </a:p>
          <a:p>
            <a:endParaRPr lang="en-US" dirty="0"/>
          </a:p>
          <a:p>
            <a:r>
              <a:rPr lang="en-US" dirty="0"/>
              <a:t>The tags in the example </a:t>
            </a:r>
            <a:r>
              <a:rPr lang="en-150" dirty="0">
                <a:highlight>
                  <a:srgbClr val="FFFF00"/>
                </a:highlight>
              </a:rPr>
              <a:t>n</a:t>
            </a:r>
            <a:r>
              <a:rPr lang="en-US" dirty="0">
                <a:highlight>
                  <a:srgbClr val="FFFF00"/>
                </a:highlight>
              </a:rPr>
              <a:t>e</a:t>
            </a:r>
            <a:r>
              <a:rPr lang="en-150" dirty="0">
                <a:highlight>
                  <a:srgbClr val="FFFF00"/>
                </a:highlight>
              </a:rPr>
              <a:t>x</a:t>
            </a:r>
            <a:r>
              <a:rPr lang="en-US" dirty="0">
                <a:highlight>
                  <a:srgbClr val="FFFF00"/>
                </a:highlight>
              </a:rPr>
              <a:t>t</a:t>
            </a:r>
            <a:r>
              <a:rPr lang="en-150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s</a:t>
            </a:r>
            <a:r>
              <a:rPr lang="en-150" dirty="0">
                <a:highlight>
                  <a:srgbClr val="FFFF00"/>
                </a:highlight>
              </a:rPr>
              <a:t>l</a:t>
            </a:r>
            <a:r>
              <a:rPr lang="en-US" dirty="0" err="1">
                <a:highlight>
                  <a:srgbClr val="FFFF00"/>
                </a:highlight>
              </a:rPr>
              <a:t>i</a:t>
            </a:r>
            <a:r>
              <a:rPr lang="en-150" dirty="0">
                <a:highlight>
                  <a:srgbClr val="FFFF00"/>
                </a:highlight>
              </a:rPr>
              <a:t>d</a:t>
            </a:r>
            <a:r>
              <a:rPr lang="en-US" dirty="0">
                <a:highlight>
                  <a:srgbClr val="FFFF00"/>
                </a:highlight>
              </a:rPr>
              <a:t>e </a:t>
            </a:r>
            <a:r>
              <a:rPr lang="en-US" dirty="0"/>
              <a:t>(like &lt;to&gt; and &lt;from&gt;) are not defined in any XML standard. These tags are "invented" by </a:t>
            </a:r>
            <a:r>
              <a:rPr lang="en-150" dirty="0"/>
              <a:t>m</a:t>
            </a:r>
            <a:r>
              <a:rPr lang="en-US" dirty="0"/>
              <a:t>e</a:t>
            </a:r>
            <a:r>
              <a:rPr lang="en-150" dirty="0"/>
              <a:t> and described in </a:t>
            </a:r>
            <a:r>
              <a:rPr lang="en-150" dirty="0">
                <a:solidFill>
                  <a:srgbClr val="FF0000"/>
                </a:solidFill>
              </a:rPr>
              <a:t>DTD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With XML, </a:t>
            </a:r>
            <a:r>
              <a:rPr lang="en-150" dirty="0"/>
              <a:t>I’m </a:t>
            </a:r>
            <a:r>
              <a:rPr lang="en-US" dirty="0"/>
              <a:t>must define both the tags and the document structure.</a:t>
            </a:r>
            <a:r>
              <a:rPr lang="en-150" dirty="0"/>
              <a:t> -&gt; </a:t>
            </a:r>
            <a:r>
              <a:rPr lang="en-US" dirty="0"/>
              <a:t>W</a:t>
            </a:r>
            <a:r>
              <a:rPr lang="en-150" dirty="0"/>
              <a:t>h</a:t>
            </a:r>
            <a:r>
              <a:rPr lang="en-US" dirty="0"/>
              <a:t>a</a:t>
            </a:r>
            <a:r>
              <a:rPr lang="en-150" dirty="0"/>
              <a:t>t is DTD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944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8F5895-3243-485F-8134-45EBD6A4E2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a DTD?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5174E9-8640-49FE-B70E-A595184A7616}"/>
              </a:ext>
            </a:extLst>
          </p:cNvPr>
          <p:cNvSpPr/>
          <p:nvPr/>
        </p:nvSpPr>
        <p:spPr>
          <a:xfrm>
            <a:off x="125506" y="1028343"/>
            <a:ext cx="11958918" cy="5663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DTD stands for Document Type Definition.</a:t>
            </a:r>
            <a:r>
              <a:rPr lang="ru-RU" dirty="0"/>
              <a:t> </a:t>
            </a:r>
            <a:r>
              <a:rPr lang="en-US" dirty="0"/>
              <a:t>https://www.w3schools.com/XML/xml_dtd.asp</a:t>
            </a:r>
          </a:p>
          <a:p>
            <a:r>
              <a:rPr lang="en-US" dirty="0"/>
              <a:t>A DTD defines the structure and the legal elements and attributes of an XML document.</a:t>
            </a:r>
            <a:endParaRPr lang="ru-RU" dirty="0"/>
          </a:p>
          <a:p>
            <a:r>
              <a:rPr lang="en-US" dirty="0"/>
              <a:t>A "Valid" XML document is "Well Formed", as well as it conforms to the rules of a DTD:</a:t>
            </a:r>
            <a:endParaRPr lang="ru-RU" dirty="0"/>
          </a:p>
          <a:p>
            <a:endParaRPr lang="ru-RU" dirty="0"/>
          </a:p>
          <a:p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?xml</a:t>
            </a:r>
            <a:r>
              <a:rPr lang="en-US" sz="1600" dirty="0">
                <a:solidFill>
                  <a:srgbClr val="FF0000"/>
                </a:solidFill>
              </a:rPr>
              <a:t> version</a:t>
            </a:r>
            <a:r>
              <a:rPr lang="en-US" sz="1600" dirty="0">
                <a:solidFill>
                  <a:srgbClr val="0000CD"/>
                </a:solidFill>
              </a:rPr>
              <a:t>="1.0"</a:t>
            </a:r>
            <a:r>
              <a:rPr lang="en-US" sz="1600" dirty="0">
                <a:solidFill>
                  <a:srgbClr val="FF0000"/>
                </a:solidFill>
              </a:rPr>
              <a:t> encoding</a:t>
            </a:r>
            <a:r>
              <a:rPr lang="en-US" sz="1600" dirty="0">
                <a:solidFill>
                  <a:srgbClr val="0000CD"/>
                </a:solidFill>
              </a:rPr>
              <a:t>="UTF-8"</a:t>
            </a:r>
            <a:r>
              <a:rPr lang="en-US" sz="1600" dirty="0">
                <a:solidFill>
                  <a:srgbClr val="FF0000"/>
                </a:solidFill>
              </a:rPr>
              <a:t>?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!DOCTYPE</a:t>
            </a:r>
            <a:r>
              <a:rPr lang="en-US" sz="1600" dirty="0">
                <a:solidFill>
                  <a:srgbClr val="FF0000"/>
                </a:solidFill>
              </a:rPr>
              <a:t> note SYSTEM "Note.dtd"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note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to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r>
              <a:rPr lang="en-150" sz="1600" dirty="0">
                <a:solidFill>
                  <a:srgbClr val="0000CD"/>
                </a:solidFill>
              </a:rPr>
              <a:t>D</a:t>
            </a:r>
            <a:r>
              <a:rPr lang="en-US" sz="1600" dirty="0">
                <a:solidFill>
                  <a:srgbClr val="0000CD"/>
                </a:solidFill>
              </a:rPr>
              <a:t>m</a:t>
            </a:r>
            <a:r>
              <a:rPr lang="en-150" sz="1600" dirty="0">
                <a:solidFill>
                  <a:srgbClr val="0000CD"/>
                </a:solidFill>
              </a:rPr>
              <a:t>y</a:t>
            </a:r>
            <a:r>
              <a:rPr lang="en-US" sz="1600" dirty="0">
                <a:solidFill>
                  <a:srgbClr val="0000CD"/>
                </a:solidFill>
              </a:rPr>
              <a:t>t</a:t>
            </a:r>
            <a:r>
              <a:rPr lang="en-150" sz="1600" dirty="0">
                <a:solidFill>
                  <a:srgbClr val="0000CD"/>
                </a:solidFill>
              </a:rPr>
              <a:t>r</a:t>
            </a:r>
            <a:r>
              <a:rPr lang="en-US" sz="1600" dirty="0">
                <a:solidFill>
                  <a:srgbClr val="0000CD"/>
                </a:solidFill>
              </a:rPr>
              <a:t>o&lt;</a:t>
            </a:r>
            <a:r>
              <a:rPr lang="en-US" sz="1600" dirty="0">
                <a:solidFill>
                  <a:srgbClr val="A52A2A"/>
                </a:solidFill>
              </a:rPr>
              <a:t>/to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from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r>
              <a:rPr lang="en-150" sz="1600" dirty="0"/>
              <a:t>M</a:t>
            </a:r>
            <a:r>
              <a:rPr lang="en-US" sz="1600" dirty="0"/>
              <a:t>a</a:t>
            </a:r>
            <a:r>
              <a:rPr lang="en-150" sz="1600" dirty="0"/>
              <a:t>r</a:t>
            </a:r>
            <a:r>
              <a:rPr lang="en-US" sz="1600" dirty="0" err="1"/>
              <a:t>i</a:t>
            </a:r>
            <a:r>
              <a:rPr lang="en-150" sz="1600" dirty="0"/>
              <a:t>c</a:t>
            </a:r>
            <a:r>
              <a:rPr lang="en-US" sz="1600" dirty="0"/>
              <a:t>h</a:t>
            </a:r>
            <a:r>
              <a:rPr lang="en-150" sz="1600" dirty="0"/>
              <a:t>k</a:t>
            </a:r>
            <a:r>
              <a:rPr lang="en-US" sz="1600" dirty="0"/>
              <a:t>a</a:t>
            </a: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/from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heading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r>
              <a:rPr lang="en-US" sz="1600" dirty="0"/>
              <a:t>Reminder</a:t>
            </a: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/heading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body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r>
              <a:rPr lang="en-US" sz="1600" dirty="0"/>
              <a:t>Don't forget me this weekend!</a:t>
            </a: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/body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br>
              <a:rPr lang="en-US" sz="1600" dirty="0"/>
            </a:br>
            <a:r>
              <a:rPr lang="en-US" sz="1600" dirty="0">
                <a:solidFill>
                  <a:srgbClr val="0000CD"/>
                </a:solidFill>
              </a:rPr>
              <a:t>&lt;</a:t>
            </a:r>
            <a:r>
              <a:rPr lang="en-US" sz="1600" dirty="0">
                <a:solidFill>
                  <a:srgbClr val="A52A2A"/>
                </a:solidFill>
              </a:rPr>
              <a:t>/note</a:t>
            </a:r>
            <a:r>
              <a:rPr lang="en-US" sz="1600" dirty="0">
                <a:solidFill>
                  <a:srgbClr val="0000CD"/>
                </a:solidFill>
              </a:rPr>
              <a:t>&gt;</a:t>
            </a:r>
            <a:r>
              <a:rPr lang="en-US" sz="1600" dirty="0"/>
              <a:t> </a:t>
            </a:r>
          </a:p>
          <a:p>
            <a:r>
              <a:rPr lang="en-US" sz="1600" b="1" dirty="0"/>
              <a:t>Note.dtd:</a:t>
            </a:r>
          </a:p>
          <a:p>
            <a:r>
              <a:rPr lang="en-US" sz="1600" dirty="0"/>
              <a:t>&lt;!DOCTYPE note</a:t>
            </a:r>
            <a:br>
              <a:rPr lang="en-US" sz="1600" dirty="0"/>
            </a:br>
            <a:r>
              <a:rPr lang="en-US" sz="1600" dirty="0"/>
              <a:t>[</a:t>
            </a:r>
            <a:br>
              <a:rPr lang="en-US" sz="1600" dirty="0"/>
            </a:br>
            <a:r>
              <a:rPr lang="en-US" sz="1600" dirty="0"/>
              <a:t>&lt;!ELEMENT note (</a:t>
            </a:r>
            <a:r>
              <a:rPr lang="en-US" sz="1600" dirty="0" err="1"/>
              <a:t>to,from,heading,body</a:t>
            </a:r>
            <a:r>
              <a:rPr lang="en-US" sz="1600" dirty="0"/>
              <a:t>)&gt;</a:t>
            </a:r>
            <a:br>
              <a:rPr lang="en-US" sz="1600" dirty="0"/>
            </a:br>
            <a:r>
              <a:rPr lang="en-US" sz="1600" dirty="0"/>
              <a:t>&lt;!ELEMENT to (#PCDATA)&gt;</a:t>
            </a:r>
            <a:br>
              <a:rPr lang="en-US" sz="1600" dirty="0"/>
            </a:br>
            <a:r>
              <a:rPr lang="en-US" sz="1600" dirty="0"/>
              <a:t>&lt;!ELEMENT from (#PCDATA)&gt;</a:t>
            </a:r>
            <a:br>
              <a:rPr lang="en-US" sz="1600" dirty="0"/>
            </a:br>
            <a:r>
              <a:rPr lang="en-US" sz="1600" dirty="0"/>
              <a:t>&lt;!ELEMENT heading (#PCDATA)&gt;</a:t>
            </a:r>
            <a:br>
              <a:rPr lang="en-US" sz="1600" dirty="0"/>
            </a:br>
            <a:r>
              <a:rPr lang="en-US" sz="1600" dirty="0"/>
              <a:t>&lt;!ELEMENT body (#PCDATA)&gt;</a:t>
            </a:r>
            <a:br>
              <a:rPr lang="en-US" sz="1600" dirty="0"/>
            </a:br>
            <a:r>
              <a:rPr lang="en-US" sz="1600" dirty="0"/>
              <a:t>]&gt;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067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BF3223-4A86-4177-A256-DB74F98CF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2822448"/>
            <a:ext cx="12192000" cy="932688"/>
          </a:xfrm>
        </p:spPr>
        <p:txBody>
          <a:bodyPr/>
          <a:lstStyle/>
          <a:p>
            <a:pPr marL="101598" indent="0" algn="ctr">
              <a:buNone/>
            </a:pPr>
            <a:r>
              <a:rPr lang="en-US" dirty="0"/>
              <a:t>XML parsing</a:t>
            </a:r>
          </a:p>
        </p:txBody>
      </p:sp>
    </p:spTree>
    <p:extLst>
      <p:ext uri="{BB962C8B-B14F-4D97-AF65-F5344CB8AC3E}">
        <p14:creationId xmlns:p14="http://schemas.microsoft.com/office/powerpoint/2010/main" val="491806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8F5895-3243-485F-8134-45EBD6A4E2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XML Tree and elements in Python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5174E9-8640-49FE-B70E-A595184A7616}"/>
              </a:ext>
            </a:extLst>
          </p:cNvPr>
          <p:cNvSpPr/>
          <p:nvPr/>
        </p:nvSpPr>
        <p:spPr>
          <a:xfrm>
            <a:off x="125506" y="1028343"/>
            <a:ext cx="119589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>
                <a:hlinkClick r:id="rId2"/>
              </a:rPr>
              <a:t>Source as usual https://docs.python.org/3/library/xml.etree.elementtree.html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F7DB17-684F-4249-99A1-7DD9F6F29613}"/>
              </a:ext>
            </a:extLst>
          </p:cNvPr>
          <p:cNvSpPr/>
          <p:nvPr/>
        </p:nvSpPr>
        <p:spPr>
          <a:xfrm>
            <a:off x="358587" y="1720840"/>
            <a:ext cx="1156447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XML is an inherently hierarchical data format, and the most natural way to represent it is with a tree. ET has two classes for this purpose - </a:t>
            </a:r>
            <a:r>
              <a:rPr lang="en-US" b="1" dirty="0" err="1"/>
              <a:t>ElementTree</a:t>
            </a:r>
            <a:r>
              <a:rPr lang="en-US" b="1" dirty="0"/>
              <a:t> </a:t>
            </a:r>
            <a:r>
              <a:rPr lang="en-US" dirty="0"/>
              <a:t>represents the whole XML document as a tree, and </a:t>
            </a:r>
            <a:r>
              <a:rPr lang="en-US" b="1" dirty="0"/>
              <a:t>Element </a:t>
            </a:r>
            <a:r>
              <a:rPr lang="en-US" dirty="0"/>
              <a:t>represents a single node in this tree. Interactions with the whole document (reading and writing to/from files) are usually done on the </a:t>
            </a:r>
            <a:r>
              <a:rPr lang="en-US" dirty="0" err="1"/>
              <a:t>ElementTree</a:t>
            </a:r>
            <a:r>
              <a:rPr lang="en-US" dirty="0"/>
              <a:t> level. Interactions with a single XML element and its sub-elements are done on the Element level.</a:t>
            </a:r>
          </a:p>
        </p:txBody>
      </p:sp>
    </p:spTree>
    <p:extLst>
      <p:ext uri="{BB962C8B-B14F-4D97-AF65-F5344CB8AC3E}">
        <p14:creationId xmlns:p14="http://schemas.microsoft.com/office/powerpoint/2010/main" val="1375000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8F5895-3243-485F-8134-45EBD6A4E2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XXX.xml as source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F7DB17-684F-4249-99A1-7DD9F6F29613}"/>
              </a:ext>
            </a:extLst>
          </p:cNvPr>
          <p:cNvSpPr/>
          <p:nvPr/>
        </p:nvSpPr>
        <p:spPr>
          <a:xfrm>
            <a:off x="129987" y="722219"/>
            <a:ext cx="11564471" cy="60324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&lt;?xml </a:t>
            </a:r>
            <a:r>
              <a:rPr lang="en-US" sz="1600" dirty="0"/>
              <a:t>version="1.0"</a:t>
            </a:r>
            <a:r>
              <a:rPr lang="en-US" sz="1600" b="1" dirty="0"/>
              <a:t>?&gt;</a:t>
            </a:r>
            <a:br>
              <a:rPr lang="en-US" sz="1600" b="1" dirty="0"/>
            </a:br>
            <a:r>
              <a:rPr lang="en-US" sz="1600" b="1" dirty="0"/>
              <a:t>&lt;stop&gt;</a:t>
            </a:r>
            <a:br>
              <a:rPr lang="en-US" sz="1600" b="1" dirty="0"/>
            </a:br>
            <a:r>
              <a:rPr lang="en-US" sz="1600" b="1" dirty="0"/>
              <a:t>&lt;id&gt;</a:t>
            </a:r>
            <a:r>
              <a:rPr lang="en-US" sz="1600" dirty="0"/>
              <a:t>14791</a:t>
            </a:r>
            <a:r>
              <a:rPr lang="en-US" sz="1600" b="1" dirty="0"/>
              <a:t>&lt;/id&gt;</a:t>
            </a:r>
            <a:br>
              <a:rPr lang="en-US" sz="1600" b="1" dirty="0"/>
            </a:br>
            <a:r>
              <a:rPr lang="en-US" sz="1600" b="1" dirty="0"/>
              <a:t>&lt;nm&gt;</a:t>
            </a:r>
            <a:r>
              <a:rPr lang="en-US" sz="1600" dirty="0"/>
              <a:t>Clark &amp; Balmoral</a:t>
            </a:r>
            <a:r>
              <a:rPr lang="en-US" sz="1600" b="1" dirty="0"/>
              <a:t>&lt;/nm&gt;</a:t>
            </a:r>
            <a:br>
              <a:rPr lang="en-US" sz="1600" b="1" dirty="0"/>
            </a:br>
            <a:r>
              <a:rPr lang="en-US" sz="1600" b="1" dirty="0"/>
              <a:t>&lt;</a:t>
            </a:r>
            <a:r>
              <a:rPr lang="en-US" sz="1600" b="1" dirty="0" err="1"/>
              <a:t>sri</a:t>
            </a:r>
            <a:r>
              <a:rPr lang="en-US" sz="1600" b="1" dirty="0"/>
              <a:t>&gt;</a:t>
            </a:r>
            <a:br>
              <a:rPr lang="en-US" sz="1600" b="1" dirty="0"/>
            </a:br>
            <a:r>
              <a:rPr lang="en-US" sz="1600" b="1" dirty="0"/>
              <a:t>&lt;rt&gt;</a:t>
            </a:r>
            <a:r>
              <a:rPr lang="en-US" sz="1600" dirty="0"/>
              <a:t>22</a:t>
            </a:r>
            <a:r>
              <a:rPr lang="en-US" sz="1600" b="1" dirty="0"/>
              <a:t>&lt;/rt&gt;</a:t>
            </a:r>
            <a:br>
              <a:rPr lang="en-US" sz="1600" b="1" dirty="0"/>
            </a:br>
            <a:r>
              <a:rPr lang="en-US" sz="1600" b="1" dirty="0"/>
              <a:t>&lt;d&gt;</a:t>
            </a:r>
            <a:r>
              <a:rPr lang="en-US" sz="1600" dirty="0"/>
              <a:t>North Bound</a:t>
            </a:r>
            <a:r>
              <a:rPr lang="en-US" sz="1600" b="1" dirty="0"/>
              <a:t>&lt;/d&gt;</a:t>
            </a:r>
            <a:br>
              <a:rPr lang="en-US" sz="1600" b="1" dirty="0"/>
            </a:br>
            <a:r>
              <a:rPr lang="en-US" sz="1600" b="1" dirty="0"/>
              <a:t>&lt;dd&gt;</a:t>
            </a:r>
            <a:r>
              <a:rPr lang="en-US" sz="1600" dirty="0"/>
              <a:t>North Bound</a:t>
            </a:r>
            <a:r>
              <a:rPr lang="en-US" sz="1600" b="1" dirty="0"/>
              <a:t>&lt;/dd&gt;</a:t>
            </a:r>
            <a:br>
              <a:rPr lang="en-US" sz="1600" b="1" dirty="0"/>
            </a:br>
            <a:r>
              <a:rPr lang="en-US" sz="1600" b="1" dirty="0"/>
              <a:t>&lt;/</a:t>
            </a:r>
            <a:r>
              <a:rPr lang="en-US" sz="1600" b="1" dirty="0" err="1"/>
              <a:t>sri</a:t>
            </a:r>
            <a:r>
              <a:rPr lang="en-US" sz="1600" b="1" dirty="0"/>
              <a:t>&gt;</a:t>
            </a:r>
            <a:br>
              <a:rPr lang="en-US" sz="1600" b="1" dirty="0"/>
            </a:br>
            <a:r>
              <a:rPr lang="en-US" sz="1600" b="1" dirty="0"/>
              <a:t>&lt;</a:t>
            </a:r>
            <a:r>
              <a:rPr lang="en-US" sz="1600" b="1" dirty="0" err="1"/>
              <a:t>cr</a:t>
            </a:r>
            <a:r>
              <a:rPr lang="en-US" sz="1600" b="1" dirty="0"/>
              <a:t>&gt;</a:t>
            </a:r>
            <a:r>
              <a:rPr lang="en-US" sz="1600" dirty="0"/>
              <a:t>22</a:t>
            </a:r>
            <a:r>
              <a:rPr lang="en-US" sz="1600" b="1" dirty="0"/>
              <a:t>&lt;/</a:t>
            </a:r>
            <a:r>
              <a:rPr lang="en-US" sz="1600" b="1" dirty="0" err="1"/>
              <a:t>cr</a:t>
            </a:r>
            <a:r>
              <a:rPr lang="en-US" sz="1600" b="1" dirty="0"/>
              <a:t>&gt;</a:t>
            </a:r>
            <a:br>
              <a:rPr lang="en-US" sz="1600" b="1" dirty="0"/>
            </a:br>
            <a:r>
              <a:rPr lang="en-US" sz="1600" b="1" dirty="0"/>
              <a:t>&lt;pre&gt;</a:t>
            </a:r>
            <a:br>
              <a:rPr lang="en-US" sz="1600" b="1" dirty="0"/>
            </a:br>
            <a:r>
              <a:rPr lang="en-US" sz="1600" b="1" dirty="0"/>
              <a:t>&lt;</a:t>
            </a:r>
            <a:r>
              <a:rPr lang="en-US" sz="1600" b="1" dirty="0" err="1"/>
              <a:t>pt</a:t>
            </a:r>
            <a:r>
              <a:rPr lang="en-US" sz="1600" b="1" dirty="0"/>
              <a:t>&gt;</a:t>
            </a:r>
            <a:r>
              <a:rPr lang="en-US" sz="1600" dirty="0"/>
              <a:t>5 MIN</a:t>
            </a:r>
            <a:r>
              <a:rPr lang="en-US" sz="1600" b="1" dirty="0"/>
              <a:t>&lt;/</a:t>
            </a:r>
            <a:r>
              <a:rPr lang="en-US" sz="1600" b="1" dirty="0" err="1"/>
              <a:t>pt</a:t>
            </a:r>
            <a:r>
              <a:rPr lang="en-US" sz="1600" b="1" dirty="0"/>
              <a:t>&gt;</a:t>
            </a:r>
            <a:br>
              <a:rPr lang="en-US" sz="1600" b="1" dirty="0"/>
            </a:br>
            <a:r>
              <a:rPr lang="en-US" sz="1600" b="1" dirty="0"/>
              <a:t>&lt;</a:t>
            </a:r>
            <a:r>
              <a:rPr lang="en-US" sz="1600" b="1" dirty="0" err="1"/>
              <a:t>fd</a:t>
            </a:r>
            <a:r>
              <a:rPr lang="en-US" sz="1600" b="1" dirty="0"/>
              <a:t>&gt;</a:t>
            </a:r>
            <a:r>
              <a:rPr lang="en-US" sz="1600" dirty="0"/>
              <a:t>Howard</a:t>
            </a:r>
            <a:r>
              <a:rPr lang="en-US" sz="1600" b="1" dirty="0"/>
              <a:t>&lt;/</a:t>
            </a:r>
            <a:r>
              <a:rPr lang="en-US" sz="1600" b="1" dirty="0" err="1"/>
              <a:t>fd</a:t>
            </a:r>
            <a:r>
              <a:rPr lang="en-US" sz="1600" b="1" dirty="0"/>
              <a:t>&gt;</a:t>
            </a:r>
            <a:br>
              <a:rPr lang="en-US" sz="1600" b="1" dirty="0"/>
            </a:br>
            <a:r>
              <a:rPr lang="en-US" sz="1600" b="1" dirty="0"/>
              <a:t>&lt;v&gt;</a:t>
            </a:r>
            <a:r>
              <a:rPr lang="en-US" sz="1600" dirty="0"/>
              <a:t>1378</a:t>
            </a:r>
            <a:r>
              <a:rPr lang="en-US" sz="1600" b="1" dirty="0"/>
              <a:t>&lt;/v&gt;</a:t>
            </a:r>
            <a:br>
              <a:rPr lang="en-US" sz="1600" b="1" dirty="0"/>
            </a:br>
            <a:r>
              <a:rPr lang="en-US" sz="1600" b="1" dirty="0"/>
              <a:t>&lt;</a:t>
            </a:r>
            <a:r>
              <a:rPr lang="en-US" sz="1600" b="1" dirty="0" err="1"/>
              <a:t>rn</a:t>
            </a:r>
            <a:r>
              <a:rPr lang="en-US" sz="1600" b="1" dirty="0"/>
              <a:t>&gt;</a:t>
            </a:r>
            <a:r>
              <a:rPr lang="en-US" sz="1600" dirty="0"/>
              <a:t>22</a:t>
            </a:r>
            <a:r>
              <a:rPr lang="en-US" sz="1600" b="1" dirty="0"/>
              <a:t>&lt;/</a:t>
            </a:r>
            <a:r>
              <a:rPr lang="en-US" sz="1600" b="1" dirty="0" err="1"/>
              <a:t>rn</a:t>
            </a:r>
            <a:r>
              <a:rPr lang="en-US" sz="1600" b="1" dirty="0"/>
              <a:t>&gt;</a:t>
            </a:r>
            <a:br>
              <a:rPr lang="en-US" sz="1600" b="1" dirty="0"/>
            </a:br>
            <a:r>
              <a:rPr lang="en-US" sz="1600" b="1" dirty="0"/>
              <a:t>&lt;/pre&gt;</a:t>
            </a:r>
            <a:br>
              <a:rPr lang="en-US" sz="1600" b="1" dirty="0"/>
            </a:br>
            <a:r>
              <a:rPr lang="en-US" sz="1600" b="1" dirty="0"/>
              <a:t>&lt;pre&gt;</a:t>
            </a:r>
            <a:br>
              <a:rPr lang="en-US" sz="1600" b="1" dirty="0"/>
            </a:br>
            <a:r>
              <a:rPr lang="en-US" sz="1600" b="1" dirty="0"/>
              <a:t>&lt;</a:t>
            </a:r>
            <a:r>
              <a:rPr lang="en-US" sz="1600" b="1" dirty="0" err="1"/>
              <a:t>pt</a:t>
            </a:r>
            <a:r>
              <a:rPr lang="en-US" sz="1600" b="1" dirty="0"/>
              <a:t>&gt;</a:t>
            </a:r>
            <a:r>
              <a:rPr lang="en-US" sz="1600" dirty="0"/>
              <a:t>15 MIN</a:t>
            </a:r>
            <a:r>
              <a:rPr lang="en-US" sz="1600" b="1" dirty="0"/>
              <a:t>&lt;/</a:t>
            </a:r>
            <a:r>
              <a:rPr lang="en-US" sz="1600" b="1" dirty="0" err="1"/>
              <a:t>pt</a:t>
            </a:r>
            <a:r>
              <a:rPr lang="en-US" sz="1600" b="1" dirty="0"/>
              <a:t>&gt;</a:t>
            </a:r>
            <a:br>
              <a:rPr lang="en-US" sz="1600" b="1" dirty="0"/>
            </a:br>
            <a:r>
              <a:rPr lang="en-US" sz="1600" b="1" dirty="0"/>
              <a:t>&lt;</a:t>
            </a:r>
            <a:r>
              <a:rPr lang="en-US" sz="1600" b="1" dirty="0" err="1"/>
              <a:t>fd</a:t>
            </a:r>
            <a:r>
              <a:rPr lang="en-US" sz="1600" b="1" dirty="0"/>
              <a:t>&gt;</a:t>
            </a:r>
            <a:r>
              <a:rPr lang="en-US" sz="1600" dirty="0"/>
              <a:t>Howard</a:t>
            </a:r>
            <a:r>
              <a:rPr lang="en-US" sz="1600" b="1" dirty="0"/>
              <a:t>&lt;/</a:t>
            </a:r>
            <a:r>
              <a:rPr lang="en-US" sz="1600" b="1" dirty="0" err="1"/>
              <a:t>fd</a:t>
            </a:r>
            <a:r>
              <a:rPr lang="en-US" sz="1600" b="1" dirty="0"/>
              <a:t>&gt;</a:t>
            </a:r>
            <a:br>
              <a:rPr lang="en-US" sz="1600" b="1" dirty="0"/>
            </a:br>
            <a:r>
              <a:rPr lang="en-US" sz="1600" b="1" dirty="0"/>
              <a:t>&lt;v&gt;</a:t>
            </a:r>
            <a:r>
              <a:rPr lang="en-US" sz="1600" dirty="0"/>
              <a:t>1867</a:t>
            </a:r>
            <a:r>
              <a:rPr lang="en-US" sz="1600" b="1" dirty="0"/>
              <a:t>&lt;/v&gt;</a:t>
            </a:r>
            <a:br>
              <a:rPr lang="en-US" sz="1600" b="1" dirty="0"/>
            </a:br>
            <a:r>
              <a:rPr lang="en-US" sz="1600" b="1" dirty="0"/>
              <a:t>&lt;</a:t>
            </a:r>
            <a:r>
              <a:rPr lang="en-US" sz="1600" b="1" dirty="0" err="1"/>
              <a:t>rn</a:t>
            </a:r>
            <a:r>
              <a:rPr lang="en-US" sz="1600" b="1" dirty="0"/>
              <a:t>&gt;</a:t>
            </a:r>
            <a:r>
              <a:rPr lang="en-US" sz="1600" dirty="0"/>
              <a:t>22</a:t>
            </a:r>
            <a:r>
              <a:rPr lang="en-US" sz="1600" b="1" dirty="0"/>
              <a:t>&lt;/</a:t>
            </a:r>
            <a:r>
              <a:rPr lang="en-US" sz="1600" b="1" dirty="0" err="1"/>
              <a:t>rn</a:t>
            </a:r>
            <a:r>
              <a:rPr lang="en-US" sz="1600" b="1" dirty="0"/>
              <a:t>&gt;</a:t>
            </a:r>
            <a:br>
              <a:rPr lang="en-US" sz="1600" b="1" dirty="0"/>
            </a:br>
            <a:r>
              <a:rPr lang="en-US" sz="1600" b="1" dirty="0"/>
              <a:t>&lt;/pre&gt;</a:t>
            </a:r>
            <a:br>
              <a:rPr lang="en-US" sz="1600" b="1" dirty="0"/>
            </a:br>
            <a:r>
              <a:rPr lang="en-US" sz="1600" b="1" dirty="0"/>
              <a:t>&lt;/stop&gt;</a:t>
            </a:r>
            <a:r>
              <a:rPr lang="en-US" sz="1600" dirty="0"/>
              <a:t>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361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8F5895-3243-485F-8134-45EBD6A4E2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Read - Delete – Insert - Write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F7DB17-684F-4249-99A1-7DD9F6F29613}"/>
              </a:ext>
            </a:extLst>
          </p:cNvPr>
          <p:cNvSpPr/>
          <p:nvPr/>
        </p:nvSpPr>
        <p:spPr>
          <a:xfrm>
            <a:off x="313764" y="1059103"/>
            <a:ext cx="1156447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xml.etree.ElementTree</a:t>
            </a:r>
            <a:r>
              <a:rPr lang="en-US" dirty="0"/>
              <a:t> import parse, Element</a:t>
            </a:r>
          </a:p>
          <a:p>
            <a:r>
              <a:rPr lang="en-US" dirty="0"/>
              <a:t>doc = parse(‘xxx.xml’)</a:t>
            </a:r>
            <a:br>
              <a:rPr lang="en-US" dirty="0"/>
            </a:br>
            <a:r>
              <a:rPr lang="en-US" dirty="0"/>
              <a:t>root = </a:t>
            </a:r>
            <a:r>
              <a:rPr lang="en-US" dirty="0" err="1"/>
              <a:t>doc.getroot</a:t>
            </a:r>
            <a:r>
              <a:rPr lang="en-US" dirty="0"/>
              <a:t>() # Read structure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root.remove</a:t>
            </a:r>
            <a:r>
              <a:rPr lang="en-US" dirty="0"/>
              <a:t>(</a:t>
            </a:r>
            <a:r>
              <a:rPr lang="en-US" dirty="0" err="1"/>
              <a:t>root.find</a:t>
            </a:r>
            <a:r>
              <a:rPr lang="en-US" dirty="0"/>
              <a:t>('</a:t>
            </a:r>
            <a:r>
              <a:rPr lang="en-US" dirty="0" err="1"/>
              <a:t>sri</a:t>
            </a:r>
            <a:r>
              <a:rPr lang="en-US" dirty="0"/>
              <a:t>’)) #Delete </a:t>
            </a:r>
            <a:r>
              <a:rPr lang="en-US" dirty="0" err="1"/>
              <a:t>sri</a:t>
            </a:r>
            <a:br>
              <a:rPr lang="en-US" dirty="0"/>
            </a:br>
            <a:r>
              <a:rPr lang="en-US" dirty="0" err="1"/>
              <a:t>root.remove</a:t>
            </a:r>
            <a:r>
              <a:rPr lang="en-US" dirty="0"/>
              <a:t>(</a:t>
            </a:r>
            <a:r>
              <a:rPr lang="en-US" dirty="0" err="1"/>
              <a:t>root.find</a:t>
            </a:r>
            <a:r>
              <a:rPr lang="en-US" dirty="0"/>
              <a:t>('</a:t>
            </a:r>
            <a:r>
              <a:rPr lang="en-US" dirty="0" err="1"/>
              <a:t>cr</a:t>
            </a:r>
            <a:r>
              <a:rPr lang="en-US" dirty="0"/>
              <a:t>’))  # Delete </a:t>
            </a:r>
            <a:r>
              <a:rPr lang="en-US" dirty="0" err="1"/>
              <a:t>cr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root.getchildren</a:t>
            </a:r>
            <a:r>
              <a:rPr lang="en-US" dirty="0"/>
              <a:t>().index(</a:t>
            </a:r>
            <a:r>
              <a:rPr lang="en-US" dirty="0" err="1"/>
              <a:t>root.find</a:t>
            </a:r>
            <a:r>
              <a:rPr lang="en-US" dirty="0"/>
              <a:t>('nm’)) #Insert </a:t>
            </a:r>
            <a:r>
              <a:rPr lang="en-US" dirty="0" err="1"/>
              <a:t>smth</a:t>
            </a:r>
            <a:r>
              <a:rPr lang="en-US" dirty="0"/>
              <a:t>. inside &lt;nm&gt; … &lt;/nm&gt;</a:t>
            </a:r>
            <a:br>
              <a:rPr lang="en-US" dirty="0"/>
            </a:br>
            <a:r>
              <a:rPr lang="en-US" dirty="0"/>
              <a:t>e = Element('spam')</a:t>
            </a:r>
            <a:br>
              <a:rPr lang="en-US" dirty="0"/>
            </a:br>
            <a:r>
              <a:rPr lang="en-US" dirty="0" err="1"/>
              <a:t>e.text</a:t>
            </a:r>
            <a:r>
              <a:rPr lang="en-US" dirty="0"/>
              <a:t> = 'This is a test'</a:t>
            </a:r>
            <a:br>
              <a:rPr lang="en-US" dirty="0"/>
            </a:br>
            <a:r>
              <a:rPr lang="en-US" dirty="0" err="1"/>
              <a:t>root.insert</a:t>
            </a:r>
            <a:r>
              <a:rPr lang="en-US" dirty="0"/>
              <a:t>(2, e) 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doc.write</a:t>
            </a:r>
            <a:r>
              <a:rPr lang="en-US" dirty="0"/>
              <a:t>(‘xxx1.xml', </a:t>
            </a:r>
            <a:r>
              <a:rPr lang="en-US" dirty="0" err="1"/>
              <a:t>xml_declaration</a:t>
            </a:r>
            <a:r>
              <a:rPr lang="en-US" dirty="0"/>
              <a:t>=True) #Write to new file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32731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EPAM_Color">
      <a:dk1>
        <a:srgbClr val="464547"/>
      </a:dk1>
      <a:lt1>
        <a:srgbClr val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B8BA0"/>
      </a:accent3>
      <a:accent4>
        <a:srgbClr val="A3C644"/>
      </a:accent4>
      <a:accent5>
        <a:srgbClr val="7F993A"/>
      </a:accent5>
      <a:accent6>
        <a:srgbClr val="B22746"/>
      </a:accent6>
      <a:hlink>
        <a:srgbClr val="32B6CE"/>
      </a:hlink>
      <a:folHlink>
        <a:srgbClr val="1B8A9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820</Words>
  <Application>Microsoft Office PowerPoint</Application>
  <PresentationFormat>Widescreen</PresentationFormat>
  <Paragraphs>102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Arial Black</vt:lpstr>
      <vt:lpstr>Britannic Bold</vt:lpstr>
      <vt:lpstr>Calibri</vt:lpstr>
      <vt:lpstr>Century Gothic</vt:lpstr>
      <vt:lpstr>Impact</vt:lpstr>
      <vt:lpstr>Merriweather Sans</vt:lpstr>
      <vt:lpstr>Trebuchet MS</vt:lpstr>
      <vt:lpstr>Cover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2019-07-14T21:10:03Z</dcterms:created>
  <dcterms:modified xsi:type="dcterms:W3CDTF">2020-01-16T22:50:09Z</dcterms:modified>
</cp:coreProperties>
</file>

<file path=docProps/thumbnail.jpeg>
</file>